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p:scale>
          <a:sx n="125" d="100"/>
          <a:sy n="125" d="100"/>
        </p:scale>
        <p:origin x="-1020" y="-11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3</c:v>
                </c:pt>
                <c:pt idx="3">
                  <c:v>42</c:v>
                </c:pt>
                <c:pt idx="4">
                  <c:v>0</c:v>
                </c:pt>
                <c:pt idx="5">
                  <c:v>2</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0.16662389855499971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9.3249000000000137E-2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0.97349999999999959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9.3249000000000137E-2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0.33447300000000002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0.62071000000000076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6.9132210000000001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0.14708517342529959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9.6351000000000298E-2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1.0058910000000001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9.6350999999999409E-2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0.3456020000000013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0.81967899999999894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6.960432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1.434393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0.4597509999999998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0.12817499999999971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1.3381280000000011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0.12817499999999882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0.45975100000000069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2.0380000000006504E-3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8.0047289999999993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6.5299999999999692E-2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0.35508400000000062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9.89949999999995E-2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1.0334919999999999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9.8994000000000248E-2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0.35508399999999973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0.56538100000000036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7.2281319999999996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0.15164899999999992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0.33456200000000003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9.3274000000000079E-2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0.97376100000000054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9.3272999999999939E-2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0.33456299999999928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0.78957000000000122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8.2335170000000009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0.11054399999999909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0.13257399999999997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3.6960000000000548E-2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0.38586500000000079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3.6959999999998772E-2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0.13257399999999997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0.18674900000000072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9.0191300000000005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33</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9.7898999999999958E-2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0.3251059999999999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9.0638000000000218E-2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0.94623999999999953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9.0637000000000079E-2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0.3251059999999999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0.76015100000000047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4.8223390000000004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0.32634499999999989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0.34340599999999988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9.5739000000000019E-2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0.99950100000000042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9.573899999999913E-2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0.34340600000000077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0.86096799999999973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6.9437230000000003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0.35294698525760015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0.15703299999999931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1.6394080000000004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0.15703399999999945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0.56326300000000096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0.63772900000000021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7.2531679999999996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0.91446999999999967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0.39449299999999976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0.10998100000000033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1.1481929999999991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0.10998200000000047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0.39449199999999962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0.42166100000000029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8.1511560000000003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1.1597599999999999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0.4315319999999998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0.12030800000000053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1.2559969999999998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0.12030799999999964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0.43153200000000069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0.82286500000000018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6.0261480000000001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staff?</c:v>
                </c:pt>
                <c:pt idx="2">
                  <c:v>Nurses Q22. In your opinion, were there enough nurses on duty to care for you in hospital?</c:v>
                </c:pt>
                <c:pt idx="3">
                  <c:v>Leaving hospital Q42. Before you left hospital, did you know what would happen next with your care?</c:v>
                </c:pt>
                <c:pt idx="4">
                  <c:v>The hospital and ward Q11. Were you offered food that met any dietary needs or requirements you had?</c:v>
                </c:pt>
              </c:strCache>
            </c:strRef>
          </c:cat>
          <c:val>
            <c:numRef>
              <c:f>Sheet1!$B$2:$B$6</c:f>
              <c:numCache>
                <c:formatCode>0.0</c:formatCode>
                <c:ptCount val="5"/>
                <c:pt idx="0">
                  <c:v>2.5</c:v>
                </c:pt>
                <c:pt idx="1">
                  <c:v>8.6</c:v>
                </c:pt>
                <c:pt idx="2">
                  <c:v>7.7</c:v>
                </c:pt>
                <c:pt idx="3">
                  <c:v>6.9</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staff?</c:v>
                </c:pt>
                <c:pt idx="2">
                  <c:v>Nurses Q22. In your opinion, were there enough nurses on duty to care for you in hospital?</c:v>
                </c:pt>
                <c:pt idx="3">
                  <c:v>Leaving hospital Q42. Before you left hospital, did you know what would happen next with your care?</c:v>
                </c:pt>
                <c:pt idx="4">
                  <c:v>The hospital and ward Q11. Were you offered food that met any dietary needs or requirements you had?</c:v>
                </c:pt>
              </c:strCache>
            </c:strRef>
          </c:cat>
          <c:val>
            <c:numRef>
              <c:f>Sheet1!$C$2:$C$6</c:f>
              <c:numCache>
                <c:formatCode>0.0</c:formatCode>
                <c:ptCount val="5"/>
                <c:pt idx="0">
                  <c:v>1.4</c:v>
                </c:pt>
                <c:pt idx="1">
                  <c:v>8.1</c:v>
                </c:pt>
                <c:pt idx="2">
                  <c:v>7.3</c:v>
                </c:pt>
                <c:pt idx="3">
                  <c:v>6.6</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Your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2.4781031533091902</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3.9038557190600065E-2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0.13524899999999995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1.411983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0.13525000000000009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0.48512500000000003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0.73692599999999997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2.4781029999999999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Your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9.0347560786251204</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Q9. Did you get enough help from staff to wash or keep yourself clean?</c:v>
                </c:pt>
                <c:pt idx="1">
                  <c:v>Admission to hospital Q2. How did you feel about the length of time you were on the waiting list before your admission to hospital?</c:v>
                </c:pt>
                <c:pt idx="2">
                  <c:v>The hospital and ward Q14. Were you able to get hospital food outside of set meal times?</c:v>
                </c:pt>
                <c:pt idx="3">
                  <c:v>Nurses Q21. When nurses spoke about your care in front of you, were you included in the conversation?</c:v>
                </c:pt>
                <c:pt idx="4">
                  <c:v>Nurses Q19. When you asked nurses questions, did you get answers you could understand?</c:v>
                </c:pt>
              </c:strCache>
            </c:strRef>
          </c:cat>
          <c:val>
            <c:numRef>
              <c:f>Sheet1!$B$2:$B$6</c:f>
              <c:numCache>
                <c:formatCode>0.0</c:formatCode>
                <c:ptCount val="5"/>
                <c:pt idx="0">
                  <c:v>7.4</c:v>
                </c:pt>
                <c:pt idx="1">
                  <c:v>6.9</c:v>
                </c:pt>
                <c:pt idx="2">
                  <c:v>5.3</c:v>
                </c:pt>
                <c:pt idx="3">
                  <c:v>8.1</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Q9. Did you get enough help from staff to wash or keep yourself clean?</c:v>
                </c:pt>
                <c:pt idx="1">
                  <c:v>Admission to hospital Q2. How did you feel about the length of time you were on the waiting list before your admission to hospital?</c:v>
                </c:pt>
                <c:pt idx="2">
                  <c:v>The hospital and ward Q14. Were you able to get hospital food outside of set meal times?</c:v>
                </c:pt>
                <c:pt idx="3">
                  <c:v>Nurses Q21. When nurses spoke about your care in front of you, were you included in the conversation?</c:v>
                </c:pt>
                <c:pt idx="4">
                  <c:v>Nurses Q19. When you asked nurses questions, did you get answers you could understand?</c:v>
                </c:pt>
              </c:strCache>
            </c:strRef>
          </c:cat>
          <c:val>
            <c:numRef>
              <c:f>Sheet1!$C$2:$C$6</c:f>
              <c:numCache>
                <c:formatCode>0.0</c:formatCode>
                <c:ptCount val="5"/>
                <c:pt idx="0">
                  <c:v>8.1</c:v>
                </c:pt>
                <c:pt idx="1">
                  <c:v>7.5</c:v>
                </c:pt>
                <c:pt idx="2">
                  <c:v>5.9</c:v>
                </c:pt>
                <c:pt idx="3">
                  <c:v>8.6</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0.23120199999999969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0.23055700000000101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6.4277999999999835E-2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0.67104699999999973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6.4277999999999835E-2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0.23055599999999998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5.866100000000074E-2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9.0347559999999998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Your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8.2521201914149405</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0.26547402827430044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8.1458999999999726E-2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0.85041999999999973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8.1459000000000614E-2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0.29218400000000067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0.46244399999999963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8.2521199999999997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5.4</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4.5999999999999996</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Your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7.0364211406017398</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5.6</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4.4000000000000004</c:v>
                </c:pt>
                <c:pt idx="1">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0.49906644194089989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0.16493599999999997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1.7219040000000003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0.75654300000000063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0.80090099999999964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7.1394710000000003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9.6</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0.4802386590541996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0.14881200000000039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1.5535789999999992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0.68258700000000161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0.21859399999999951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6.9333710000000002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Your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7.5576168926599001</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4.8</c:v>
                </c:pt>
                <c:pt idx="1">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5.2</c:v>
                </c:pt>
                <c:pt idx="1">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2.2999999999999998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2.6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7.7</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70.743399999999994</c:v>
                </c:pt>
                <c:pt idx="1">
                  <c:v>2.3980999999999999</c:v>
                </c:pt>
                <c:pt idx="2">
                  <c:v>13.6691</c:v>
                </c:pt>
                <c:pt idx="3">
                  <c:v>6.2350000000000003</c:v>
                </c:pt>
                <c:pt idx="4">
                  <c:v>3.3573</c:v>
                </c:pt>
                <c:pt idx="5">
                  <c:v>3.5971000000000002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5.2035999999999305E-2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0.46723500000000051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0.1302620000000001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1.3599110000000003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0.59749699999999883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0.46551600000000093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8.0768310000000003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1.5924097101899903E-2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0.18981500000000029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1.9816459999999996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0.87066300000000041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1.6162489999999998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5.7043239999999997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0.15571000000000002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0.29039999999999999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8.0961000000000283E-2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0.84522400000000086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0.3713609999999985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0.5520890000000005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8.6451139999999995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2.0500999999999436E-2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0.31253099999999989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8.7131000000000292E-2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0.90963800000000017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0.3996619999999993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0.37827600000000139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8.0841279999999998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0.13079809375560014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0.20986999999999956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2.1910160000000003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0.96265399999999968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0.27738399999999963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6.7414829999999997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3.7725000000000009E-2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0.24998899999999935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6.9695000000001173E-2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0.72760800000000003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6.9694999999999396E-2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0.24999000000000038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0.10102499999999992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8.7458320000000001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0.22007602279209948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0.11037600000000047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1.1523069999999995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0.11037600000000047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0.39590699999999934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0.17383799999999994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7.4414809999999996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8.2620368535800459E-2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0.11913399999999985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1.2437369999999994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0.11913400000000074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0.42731999999999992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0.19468999999999959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7.7321499999999999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17.191299999999998</c:v>
                </c:pt>
                <c:pt idx="1">
                  <c:v>1.2107000000000001</c:v>
                </c:pt>
                <c:pt idx="2">
                  <c:v>63.680399999999999</c:v>
                </c:pt>
                <c:pt idx="3">
                  <c:v>3.8740999999999999</c:v>
                </c:pt>
                <c:pt idx="4">
                  <c:v>0.48430000000000001</c:v>
                </c:pt>
                <c:pt idx="5">
                  <c:v>7.2638999999999996</c:v>
                </c:pt>
                <c:pt idx="6">
                  <c:v>2.6634000000000002</c:v>
                </c:pt>
                <c:pt idx="7">
                  <c:v>1.9370000000000001</c:v>
                </c:pt>
                <c:pt idx="8">
                  <c:v>1.6949000000000001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0.54316999999999993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0.3870439999999995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0.10790500000000058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1.1265130000000001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0.10790499999999881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0.38704400000000128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0.36750599999999878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8.5910290000000007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0.33097396031469994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0.11662799999999951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1.2175789999999997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0.1166280000000004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0.41833299999999962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0.66235800000000111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6.7667999999999999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0.33866200992980033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0.14828200000000002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1.5480439999999991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0.14828200000000002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0.53187300000000093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0.39184799999999953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7.1656259999999996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0.41126753586260012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0.18925600000000031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1.9758009999999997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0.18925500000000017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0.67884000000000011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0.90349000000000057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5.3378110000000003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0.23108099999999965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0.21062099999999973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5.8720000000000994E-2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0.6130249999999986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5.8720000000000994E-2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0.19255682841039956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9.216412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0.67689999999999995</c:v>
                </c:pt>
                <c:pt idx="1">
                  <c:v>0.32310000000000005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0.67689999999999995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Your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8.7783335378311698</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0.12568199999999941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0.2381050000000009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6.6381999999999053E-2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0.69302000000000064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6.6381999999999053E-2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0.2381050000000009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0.21439299999999939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8.7972909999999995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5.8400000000169427E-4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0.20287599999999983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5.6559999999999278E-2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0.59048100000000048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5.6561000000000305E-2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0.20287599999999983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0.16926999999999914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9.1086849999999995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0.1553732358750004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8.3142999999999745E-2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0.86799800000000005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8.3142999999999745E-2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0.29822399999999938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8.0117000000001326E-2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8.4290249999999993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49.636800000000001</c:v>
                </c:pt>
                <c:pt idx="2">
                  <c:v>50.363199999999999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Your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8.2161006651357305</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0.12580100000000005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0.28249600000000097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7.8758999999999801E-2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0.82222200000000001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7.8757999999998773E-2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0.28249700000000111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0.17917100000000019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8.3007950000000008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2.4333000000000382E-2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0.25293100000000024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7.0515000000000327E-2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0.73616899999999852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7.0515000000000327E-2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0.23334803551539984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8.7033579999999997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5.2093000000000167E-2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0.3164340000000001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8.8219000000000491E-2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0.92099699999999984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8.8219999999999743E-2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0.31643299999999996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2.2624000000000422E-2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8.1140519999999992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0.442056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0.35588099999999923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9.9217000000000333E-2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1.035812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9.9217000000000333E-2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0.35588100000000011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0.75003300000000017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7.7461979999999997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Your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7.9281846269200802</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0.37157099999999943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0.30174099999999981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8.4123000000000836E-2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0.87823499999999921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8.4122999999999948E-2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0.30174200000000084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0.19233299999999964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7.7694190000000001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0.19413770072940029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8.8725000000000165E-2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0.92627199999999998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8.8724000000000025E-2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0.31824600000000025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0.61372800000000005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6.9987349999999999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0.1388934676038005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6.1949999999999505E-2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0.64674699999999952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6.1950000000001282E-2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0.22220699999999916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0.28757500000000036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8.9563199999999998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0.13638499999999976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0.39510700000000032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0.1101529999999995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1.1499810000000004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0.11015300000000039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0.39510699999999943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0.52042499999999947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7.3674629999999999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0.12211602761539986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0.14882099999999987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1.5536690000000002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0.14882099999999987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0.53380500000000008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1.5502660000000006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6.2341509999999998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8.1534999999999993</c:v>
                </c:pt>
                <c:pt idx="1">
                  <c:v>13.4293</c:v>
                </c:pt>
                <c:pt idx="2">
                  <c:v>26.858499999999999</c:v>
                </c:pt>
                <c:pt idx="3">
                  <c:v>51.558799999999998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0.11086216872100074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4.0928000000000964E-2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0.42728199999999994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4.0927999999999187E-2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0.14680399999999949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0.13396000000000008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9.4070540000000005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0.22337900000000133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0.20245099999999994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5.6440999999999519E-2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0.58924500000000002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5.6440999999999519E-2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0.20245099999999994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0.21292299999999997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8.8262090000000004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0.24698397606459999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8.9929000000000592E-2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0.93884499999999971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8.9928999999999704E-2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0.32256500000000088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0.41488899999999873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7.8661269999999996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Your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8.2109942243966803</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0.10340900000000097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0.21546299999999974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6.0069999999999624E-2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0.6271179999999994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6.0069000000000372E-2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0.21546299999999974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0.15077100000000065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8.8184660000000008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0.53770900000000044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0.25977899999999998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7.2423999999999822E-2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0.75610100000000013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7.2423999999999822E-2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0.25977899999999998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0.41960199999999936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7.7031049999999999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0.11860900000000019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0.28270799999999952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7.8816000000000663E-2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0.82283599999999968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7.8817000000000803E-2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0.28270799999999952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0.52900299999999945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8.1114110000000004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Your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7.23233576680098</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RQM | Chelsea and Westminster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RQM | Chelsea and Westminster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RQM | Chelsea and Westminster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Chelsea and Westminster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149318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06997719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55261846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02594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00851450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Q21. When nurses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440692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69059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603695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99266343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3342908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86917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0006611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9644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48468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4613883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5311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33180342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5633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499350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45652528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2987620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58000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4072607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90263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1960382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4567112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3944112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3534885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4180387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609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281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14753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0582830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1088293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3489734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0853418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86959070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6038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54520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19270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7070046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20594260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51145200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2468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7323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8905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165853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7217073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3611179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66656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5740613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24915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5927446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9216360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44291375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7045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023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504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92371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145762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31449710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85907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2570170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187283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9886313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3176526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0533859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01774884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30869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024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89730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040941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9998320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03306446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39744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2320320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58397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8500826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2584325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154652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2790510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9876598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39762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282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557915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0450617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257660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05316441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73562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38184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22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901081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65110628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92283752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48975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092704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818784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8108796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7342040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66682669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19069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4653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5892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750653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5007491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9605857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75947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7652855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930356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5498137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982846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3931629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34972331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4960327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8207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455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74125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8284609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1858095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467495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85815844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254076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1043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01007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58931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371641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1431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93228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82933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793182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3396236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33608930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2.5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82919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2642589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38289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8351107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0134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1759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38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63675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5836764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69673085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35668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896484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26531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56964124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6538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102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4043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3103618"/>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763300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47493285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394216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5148201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07103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8475844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7498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638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62922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3903146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0761783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5251208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1480859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2573479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2267790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06413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49053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2412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2037514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0573198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919155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6501702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528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8171827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2661922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23692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1976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8848393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7520134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0136240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0519779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61905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113782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2689319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99380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00662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4328760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1991194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254475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850167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4668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8122502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2779900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2394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71173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9731380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7242333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1570482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468540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3139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0219291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4917927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38556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841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3669028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1098147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5069581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029453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657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6897578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2789735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43695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9512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56135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98096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7287654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1563663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4076502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5392657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546283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6237434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823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9682433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349411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2727563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7471101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87066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9650500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9587413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60626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31448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6985079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6193463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3639316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2183049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957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4377768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1928427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54761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3397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4713362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517839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1795274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6293028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0725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1242922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4350772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6451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780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251615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6127456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5563750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4970505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1823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0898259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8044707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63802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1822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97231399"/>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0717784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28478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08837348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68217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178083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6507217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07502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941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3442183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666314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5918628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1632886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25159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1323838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9478046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577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156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705066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703508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6417752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671223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2409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9967991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2494034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02471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599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2525583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259166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9774399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807091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09166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9471528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5157066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4488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7402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0281267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685242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3406687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1862060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3359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2814141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6814011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55547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12479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62452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819056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8356446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0998463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9987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0031231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3418973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62762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1619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87791344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5443085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8525225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98346113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4339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4611967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1186640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1771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529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8521167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5258022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2444583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8649875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0729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2232273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9538733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4090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834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01315995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1522988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5728261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08767088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14533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5449641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8449425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9692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09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7776272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4881022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412832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8051856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3846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749136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2260779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5336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8044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29921745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257390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063674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29803170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09147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21815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6920397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25580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1318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8907076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9981587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594179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858333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4648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3339762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7682043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9245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6803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07287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51528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5466877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7114778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CHELSEA &amp; WESTMINSTER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 MIDDLESEX UNIVERSITY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087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3358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8690083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26979028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14719978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9005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473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35858163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6034410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55179118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995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87127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37919122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6764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6825231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69232211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4090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72056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401008156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28485402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355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86892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7442210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15809489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88257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297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8446388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2046151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2.3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66149405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24588741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81849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482882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582496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586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484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9010328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18699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54678734"/>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Q9. Did you get enough help from staff to wash or keep yourself clean?
Q19. When you asked nurses questions, did you get answers you could understand?
Q21. When nurses spoke about your care in front of you, were you included in the conversation?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4606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745882734"/>
              </p:ext>
            </p:extLst>
          </p:nvPr>
        </p:nvGraphicFramePr>
        <p:xfrm>
          <a:off x="469068"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staff?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9121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61742337"/>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298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Chelsea and Westminster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03224194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Noise from staff: patients not being bothered by noise at night from staff
Enough nurses: patients feeling there were enough nurses on duty to care for them in hospital
Understanding care after leaving hospital: patients being given information about what would happen next with their care
Dietary needs or requirements: patients being offered food that met any dietary needs or requirements they had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00123894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Help to wash and keep clean: patients getting enough help to wash and keep clean
Waiting to be admitted: patients feeling that they waited the right amount of time on the waiting list before being admitted to hospital
Food outside set meal times: patients being able to get hospital food outside of set meal times, if needed
Including patients: patients feeling included in nurses' conversations about their care
Answers to questions: nurses answering patients questions in a way they could understand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Chelsea and Westminster Hospital NHS Foundation Trust who had attended in late 2021. Responses were received from 417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77377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80602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417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25472582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812949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32909044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292280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42981143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80904885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65733867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44111322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75688617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70843345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80270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57426562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085072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69211597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8435664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19337</TotalTime>
  <Words>16521</Words>
  <Application>Microsoft Office PowerPoint</Application>
  <PresentationFormat>Widescreen</PresentationFormat>
  <Paragraphs>2339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Chelsea and Westminster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